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25" r:id="rId3"/>
    <p:sldId id="323" r:id="rId4"/>
    <p:sldId id="269" r:id="rId5"/>
    <p:sldId id="315" r:id="rId6"/>
    <p:sldId id="316" r:id="rId7"/>
    <p:sldId id="322" r:id="rId8"/>
    <p:sldId id="432" r:id="rId9"/>
    <p:sldId id="478" r:id="rId10"/>
    <p:sldId id="262" r:id="rId11"/>
    <p:sldId id="261" r:id="rId12"/>
    <p:sldId id="314" r:id="rId13"/>
    <p:sldId id="479" r:id="rId14"/>
    <p:sldId id="480" r:id="rId15"/>
    <p:sldId id="317" r:id="rId16"/>
    <p:sldId id="318" r:id="rId17"/>
    <p:sldId id="481" r:id="rId18"/>
    <p:sldId id="332" r:id="rId19"/>
    <p:sldId id="327" r:id="rId20"/>
    <p:sldId id="328" r:id="rId21"/>
    <p:sldId id="329" r:id="rId22"/>
    <p:sldId id="319" r:id="rId23"/>
    <p:sldId id="331" r:id="rId24"/>
    <p:sldId id="341" r:id="rId25"/>
    <p:sldId id="350" r:id="rId26"/>
    <p:sldId id="485" r:id="rId27"/>
    <p:sldId id="486" r:id="rId28"/>
    <p:sldId id="505" r:id="rId29"/>
    <p:sldId id="506" r:id="rId30"/>
    <p:sldId id="507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B5E"/>
    <a:srgbClr val="1F81C8"/>
    <a:srgbClr val="DC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1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EE514-B25D-4C83-8BBC-E098F1A4D3A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9EA91-D764-464B-812F-9F9BEC13FB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3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7303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EA91-D764-464B-812F-9F9BEC13FBE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19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9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68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85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14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6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9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5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0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2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73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0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5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jpe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F2B5E"/>
                </a:solidFill>
                <a:latin typeface="Mont SemiBold Italic"/>
                <a:cs typeface="+mn-cs"/>
              </a:rPr>
              <a:t>Подходы построения нейронных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29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Самый универсальный подход глубокого обучения к анализу временных рядов - это многие ко многим </a:t>
            </a:r>
            <a:r>
              <a:rPr lang="ru-RU" sz="2000" dirty="0"/>
              <a:t> (или  </a:t>
            </a:r>
            <a:r>
              <a:rPr lang="ru-RU" sz="2000" b="1" dirty="0"/>
              <a:t>Sequence2Sequence, Seq2Seq</a:t>
            </a:r>
            <a:r>
              <a:rPr lang="ru-RU" sz="2000" dirty="0"/>
              <a:t> ).</a:t>
            </a:r>
          </a:p>
          <a:p>
            <a:pPr lvl="0"/>
            <a:r>
              <a:rPr lang="ru-RU" sz="2000" b="1" dirty="0"/>
              <a:t>Seq2Seq</a:t>
            </a:r>
            <a:r>
              <a:rPr lang="ru-RU" sz="2000" dirty="0"/>
              <a:t>  подход  </a:t>
            </a:r>
            <a:r>
              <a:rPr lang="ru-RU" sz="2000" u="sng" dirty="0"/>
              <a:t>можно интерпретировать как модель кодера-декодера.</a:t>
            </a:r>
            <a:endParaRPr lang="ru-RU" sz="2000" dirty="0"/>
          </a:p>
          <a:p>
            <a:pPr lvl="0"/>
            <a:r>
              <a:rPr lang="ru-RU" sz="2000" dirty="0"/>
              <a:t>В этом случае кодер используется для суммирования прошлой информации (т. Е. Целей, наблюдаемых входных данных и априори известных входных данных), а декодер - для создания новых прогнозов, классификации, оценки и прочего.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51061"/>
          <a:stretch/>
        </p:blipFill>
        <p:spPr>
          <a:xfrm>
            <a:off x="564348" y="3046981"/>
            <a:ext cx="5584960" cy="33109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9793"/>
          <a:stretch/>
        </p:blipFill>
        <p:spPr>
          <a:xfrm>
            <a:off x="6520720" y="3047079"/>
            <a:ext cx="5443717" cy="33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к временным рядам DL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i="1" dirty="0"/>
              <a:t>Примечание</a:t>
            </a:r>
            <a:endParaRPr lang="ru-RU" sz="2000" dirty="0"/>
          </a:p>
          <a:p>
            <a:pPr lvl="1"/>
            <a:r>
              <a:rPr lang="ru-RU" sz="2000" dirty="0"/>
              <a:t>Другой популярный подход - «многие к одному», но его можно рассматривать как частный случай «многие ко многим».</a:t>
            </a:r>
          </a:p>
          <a:p>
            <a:pPr lvl="1"/>
            <a:r>
              <a:rPr lang="ru-RU" sz="2000" dirty="0"/>
              <a:t>Пример сети </a:t>
            </a:r>
            <a:r>
              <a:rPr lang="ru-RU" sz="2000" dirty="0" err="1"/>
              <a:t>rnn</a:t>
            </a:r>
            <a:r>
              <a:rPr lang="ru-RU" sz="2000" dirty="0"/>
              <a:t> кодировщика-декодера.</a:t>
            </a:r>
          </a:p>
          <a:p>
            <a:pPr lvl="1"/>
            <a:r>
              <a:rPr lang="ru-RU" sz="2000" dirty="0"/>
              <a:t>Здесь ℎ обозначает скрытое (или латентное, встраиваемое) пространство любого фиксированного измерения.</a:t>
            </a:r>
          </a:p>
          <a:p>
            <a:pPr lvl="1"/>
            <a:r>
              <a:rPr lang="ru-RU" sz="2000" dirty="0"/>
              <a:t>Смысл этого пространства - извлечение признаков (т. Е. Обобщение некоторой значимой информации всей исходной последовательности).</a:t>
            </a:r>
          </a:p>
          <a:p>
            <a:pPr lvl="1"/>
            <a:r>
              <a:rPr lang="ru-RU" sz="2000" dirty="0"/>
              <a:t>Обычно типы кодировщика и декодера могут быть разными.</a:t>
            </a:r>
          </a:p>
          <a:p>
            <a:r>
              <a:rPr lang="ru-RU" sz="2000" dirty="0"/>
              <a:t>Например, кодер CNN и декодер RNN могут быть объединены</a:t>
            </a:r>
            <a:endParaRPr lang="en-US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48" y="2936815"/>
            <a:ext cx="2421607" cy="3670418"/>
          </a:xfrm>
          <a:prstGeom prst="rect">
            <a:avLst/>
          </a:prstGeom>
        </p:spPr>
      </p:pic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28" y="4253444"/>
            <a:ext cx="5773855" cy="21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5" y="1118052"/>
            <a:ext cx="10815415" cy="4980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/>
              <a:t>Рекуррентные нейронные сети это тип сетей, основанный на </a:t>
            </a:r>
            <a:r>
              <a:rPr lang="ru-RU" sz="2200" dirty="0" err="1"/>
              <a:t>переиспользовании</a:t>
            </a:r>
            <a:r>
              <a:rPr lang="ru-RU" sz="2200" dirty="0"/>
              <a:t> одних и тех же весовых параметров для разных участков данных. </a:t>
            </a:r>
          </a:p>
          <a:p>
            <a:pPr lvl="1">
              <a:lnSpc>
                <a:spcPct val="100000"/>
              </a:lnSpc>
            </a:pPr>
            <a:r>
              <a:rPr lang="ru-RU" dirty="0"/>
              <a:t>При этом сеть как бы скользит по данным.</a:t>
            </a:r>
          </a:p>
          <a:p>
            <a:pPr>
              <a:lnSpc>
                <a:spcPct val="100000"/>
              </a:lnSpc>
            </a:pPr>
            <a:r>
              <a:rPr lang="ru-RU" sz="2200" dirty="0"/>
              <a:t>Отличие рекуррентной сети от обычно </a:t>
            </a:r>
            <a:r>
              <a:rPr lang="ru-RU" sz="2200" dirty="0" err="1"/>
              <a:t>полносвязной</a:t>
            </a:r>
            <a:r>
              <a:rPr lang="ru-RU" sz="2200" dirty="0"/>
              <a:t> в использовании скрытого состояния, которое передается из одной позиции окна в другую. </a:t>
            </a:r>
          </a:p>
          <a:p>
            <a:endParaRPr lang="ru-RU" sz="2200" dirty="0"/>
          </a:p>
        </p:txBody>
      </p:sp>
      <p:pic>
        <p:nvPicPr>
          <p:cNvPr id="1026" name="Picture 2" descr="https://res.cloudinary.com/dyd911kmh/image/upload/v1647442110/image2_ysma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8" y="3158081"/>
            <a:ext cx="6582785" cy="194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me series forecasting | TensorFlow C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170" y="3608328"/>
            <a:ext cx="4778375" cy="299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2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9832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7464" y="1204958"/>
            <a:ext cx="10515600" cy="4351338"/>
          </a:xfrm>
        </p:spPr>
        <p:txBody>
          <a:bodyPr>
            <a:normAutofit/>
          </a:bodyPr>
          <a:lstStyle/>
          <a:p>
            <a:r>
              <a:rPr lang="ru-RU" sz="2100" dirty="0"/>
              <a:t>Другая интерпретация сети – мы движемся окном по временному ряду. </a:t>
            </a:r>
          </a:p>
          <a:p>
            <a:r>
              <a:rPr lang="ru-RU" sz="2100" dirty="0"/>
              <a:t>Но корме результата для каждого положения окна мы сохраняем внутреннее состояние </a:t>
            </a:r>
          </a:p>
          <a:p>
            <a:pPr lvl="1"/>
            <a:r>
              <a:rPr lang="ru-RU" sz="2100" dirty="0"/>
              <a:t>состояние используется в следующем положении окна</a:t>
            </a:r>
          </a:p>
        </p:txBody>
      </p:sp>
      <p:pic>
        <p:nvPicPr>
          <p:cNvPr id="3074" name="Picture 2" descr="https://neerc.ifmo.ru/wiki/images/thumb/1/18/RNN_BPTT.jpg/450px-RNN_BPT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569" y="2508410"/>
            <a:ext cx="5700045" cy="28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neerc.ifmo.ru/wiki/images/thumb/a/a6/RNN_BP.jpg/450px-RNN_B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0" y="2361527"/>
            <a:ext cx="3516669" cy="278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114" y="4221016"/>
            <a:ext cx="3814508" cy="25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85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Сеть </a:t>
            </a:r>
            <a:r>
              <a:rPr lang="ru-RU" dirty="0" err="1"/>
              <a:t>Джордана</a:t>
            </a:r>
            <a:r>
              <a:rPr lang="ru-RU" dirty="0"/>
              <a:t> или </a:t>
            </a:r>
            <a:r>
              <a:rPr lang="en-US" dirty="0"/>
              <a:t>Simple RNN/Vanilla RNN</a:t>
            </a:r>
            <a:r>
              <a:rPr lang="ru-RU" dirty="0"/>
              <a:t>:</a:t>
            </a:r>
          </a:p>
        </p:txBody>
      </p:sp>
      <p:pic>
        <p:nvPicPr>
          <p:cNvPr id="2050" name="Picture 2" descr="https://stanford.edu/~shervine/teaching/cs-230/illustrations/description-block-rnn-ltr.png?74e25518f882f8758439bcb3637715e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63" y="1957497"/>
            <a:ext cx="4838971" cy="241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7615"/>
            <a:ext cx="4162425" cy="809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5943"/>
            <a:ext cx="4029075" cy="819150"/>
          </a:xfrm>
          <a:prstGeom prst="rect">
            <a:avLst/>
          </a:prstGeom>
        </p:spPr>
      </p:pic>
      <p:pic>
        <p:nvPicPr>
          <p:cNvPr id="2061" name="Picture 13" descr="Illustration of the vanilla recurrent neural network. | Download Scientific 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508855"/>
            <a:ext cx="4298113" cy="18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ru-RU" b="1" dirty="0"/>
              <a:t>Простая рекуррентная нейронные сети</a:t>
            </a: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453149" y="4736659"/>
            <a:ext cx="10515600" cy="626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Может быть и формулировка </a:t>
            </a:r>
            <a:r>
              <a:rPr lang="ru-RU" dirty="0" err="1"/>
              <a:t>Элмана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98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/>
              <a:t>Рекуррентные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738806" cy="614015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b="1" dirty="0"/>
              <a:t>Рекуррентные нейронные сети (RNN)</a:t>
            </a:r>
            <a:r>
              <a:rPr lang="ru-RU" sz="2000" dirty="0"/>
              <a:t>  исторически использовались при моделировании последовательностей, давая хорошие результаты по множеству задач.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Традиционное применение RNN - обработка естественного языка.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Однако в последние годы для приложений временного прогнозирования было разработано много архитектур на основе RNN.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000" dirty="0"/>
              <a:t>Упомянутая выше популярность в обработке последовательностей связана с тем, что ячейки RNN содержат состояние внутренней памяти, которое действует как сжатое резюме прошлой информации.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69" y="3413065"/>
            <a:ext cx="4657529" cy="31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459910" cy="614015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Одна из  </a:t>
            </a:r>
            <a:r>
              <a:rPr lang="ru-RU" sz="2200" b="1" dirty="0"/>
              <a:t>основных проблем простых RNN (</a:t>
            </a:r>
            <a:r>
              <a:rPr lang="ru-RU" sz="2200" b="1" dirty="0" err="1"/>
              <a:t>vanilla</a:t>
            </a:r>
            <a:r>
              <a:rPr lang="ru-RU" sz="2200" b="1" dirty="0"/>
              <a:t> RNN)</a:t>
            </a:r>
            <a:r>
              <a:rPr lang="ru-RU" sz="2200" dirty="0"/>
              <a:t>  - это </a:t>
            </a:r>
            <a:r>
              <a:rPr lang="ru-RU" sz="2200" b="1" dirty="0"/>
              <a:t>взрыв веса (или градиента) и вымывание градиента</a:t>
            </a:r>
            <a:r>
              <a:rPr lang="ru-RU" sz="2200" dirty="0"/>
              <a:t>,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когда обрабатывается длинная последовательность.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Таким образом, только некоторая часть серии может быть обработана как вход RNN.</a:t>
            </a:r>
            <a:endParaRPr lang="en-US" sz="2200" dirty="0"/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/>
              <a:t>Решением этой простой проблемы RNN</a:t>
            </a:r>
            <a:r>
              <a:rPr lang="ru-RU" sz="2200" dirty="0"/>
              <a:t>  являются: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усечение обучение (усеченное обратное распространение).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двунаправленное обучение (если возможно).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использование продвинутых </a:t>
            </a:r>
            <a:r>
              <a:rPr lang="en-US" sz="2200" dirty="0"/>
              <a:t> </a:t>
            </a:r>
            <a:r>
              <a:rPr lang="ru-RU" sz="2200" dirty="0"/>
              <a:t>архитектур рекуррентных сетей (LSTM, GRU и др.).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200" dirty="0"/>
              <a:t>регуляризация обучения (</a:t>
            </a:r>
            <a:r>
              <a:rPr lang="ru-RU" sz="2200" dirty="0" err="1"/>
              <a:t>батч</a:t>
            </a:r>
            <a:r>
              <a:rPr lang="ru-RU" sz="2200" dirty="0"/>
              <a:t>-норма, L1, L2,ограничение  градиентные (или его нормы), функции активации с </a:t>
            </a:r>
            <a:r>
              <a:rPr lang="ru-RU" sz="2200" dirty="0" err="1"/>
              <a:t>самонормализацией</a:t>
            </a:r>
            <a:r>
              <a:rPr lang="ru-RU" sz="2200" dirty="0"/>
              <a:t> и т. д.).</a:t>
            </a: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b="1" dirty="0">
                <a:latin typeface="-apple-system"/>
              </a:rPr>
              <a:t>Также отметим, что следствием высокой вероятности переобучения является не возможность сделать рекуррентные сети слишком глубокими.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Архитектуры, содержащие более 4 двунаправленных слоев это редкость.</a:t>
            </a:r>
            <a:r>
              <a:rPr lang="ru-RU" altLang="ru-RU" sz="2200" dirty="0"/>
              <a:t> </a:t>
            </a:r>
            <a:endParaRPr lang="ru-RU" altLang="ru-RU" sz="2200" dirty="0">
              <a:latin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ru-RU" sz="22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70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05019" y="879998"/>
            <a:ext cx="5687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усеченного обратного распространения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18734"/>
            <a:ext cx="5735504" cy="2008425"/>
          </a:xfrm>
          <a:prstGeom prst="rect">
            <a:avLst/>
          </a:prstGeom>
        </p:spPr>
      </p:pic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067052" y="3537486"/>
            <a:ext cx="4479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двунаправленного обучения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52" y="4075955"/>
            <a:ext cx="7251411" cy="26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b="1" dirty="0"/>
              <a:t>Рекуррентные нейронные сети</a:t>
            </a:r>
            <a:endParaRPr lang="en-US" b="1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3247782"/>
            <a:ext cx="6794070" cy="2699171"/>
          </a:xfrm>
          <a:prstGeom prst="rect">
            <a:avLst/>
          </a:prstGeom>
        </p:spPr>
      </p:pic>
      <p:sp>
        <p:nvSpPr>
          <p:cNvPr id="18" name="Объект 2"/>
          <p:cNvSpPr>
            <a:spLocks noGrp="1"/>
          </p:cNvSpPr>
          <p:nvPr>
            <p:ph idx="1"/>
          </p:nvPr>
        </p:nvSpPr>
        <p:spPr>
          <a:xfrm>
            <a:off x="6003634" y="2228242"/>
            <a:ext cx="4921541" cy="357763"/>
          </a:xfrm>
        </p:spPr>
        <p:txBody>
          <a:bodyPr>
            <a:noAutofit/>
          </a:bodyPr>
          <a:lstStyle/>
          <a:p>
            <a:pPr algn="l" rtl="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Пример </a:t>
            </a:r>
            <a:r>
              <a:rPr lang="en-US" sz="2000" dirty="0" err="1"/>
              <a:t>расширенного</a:t>
            </a:r>
            <a:r>
              <a:rPr lang="en-US" sz="2000" dirty="0"/>
              <a:t> </a:t>
            </a:r>
            <a:r>
              <a:rPr lang="en-US" sz="2000" dirty="0" err="1"/>
              <a:t>обучения</a:t>
            </a:r>
            <a:r>
              <a:rPr lang="en-US" sz="2000" dirty="0"/>
              <a:t> RNN</a:t>
            </a:r>
          </a:p>
          <a:p>
            <a:pPr algn="l" rtl="0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 </a:t>
            </a:r>
            <a:r>
              <a:rPr lang="en-US" sz="2000" dirty="0"/>
              <a:t>(temporal learning)</a:t>
            </a:r>
            <a:endParaRPr lang="en-US" sz="16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267010"/>
            <a:ext cx="4810125" cy="5289786"/>
          </a:xfrm>
          <a:prstGeom prst="rect">
            <a:avLst/>
          </a:prstGeom>
        </p:spPr>
      </p:pic>
      <p:sp>
        <p:nvSpPr>
          <p:cNvPr id="19" name="Объект 2"/>
          <p:cNvSpPr txBox="1">
            <a:spLocks/>
          </p:cNvSpPr>
          <p:nvPr/>
        </p:nvSpPr>
        <p:spPr>
          <a:xfrm>
            <a:off x="1660234" y="717847"/>
            <a:ext cx="4921541" cy="357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Глубокая сеть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2992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123950"/>
            <a:ext cx="10725150" cy="5476875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Недостатком подходов обучения с </a:t>
            </a:r>
            <a:r>
              <a:rPr lang="en-US" altLang="ru-RU" sz="2200" dirty="0">
                <a:latin typeface="-apple-system"/>
              </a:rPr>
              <a:t>RNN </a:t>
            </a:r>
            <a:r>
              <a:rPr lang="ru-RU" altLang="ru-RU" sz="2200" dirty="0">
                <a:latin typeface="-apple-system"/>
              </a:rPr>
              <a:t>является не возможность учета долговременного контекста. </a:t>
            </a:r>
            <a:endParaRPr lang="en-US" altLang="ru-RU" sz="2200" dirty="0">
              <a:latin typeface="-apple-system"/>
            </a:endParaRP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ru-RU" altLang="ru-RU" sz="2200" dirty="0">
                <a:latin typeface="-apple-system"/>
              </a:rPr>
              <a:t>Для решения этой проблемы используются </a:t>
            </a:r>
            <a:r>
              <a:rPr lang="ru-RU" altLang="ru-RU" sz="2200" dirty="0">
                <a:latin typeface="var(--jp-code-font-family)"/>
              </a:rPr>
              <a:t>LSTM</a:t>
            </a:r>
            <a:r>
              <a:rPr lang="ru-RU" altLang="ru-RU" sz="2200" dirty="0">
                <a:latin typeface="-apple-system"/>
              </a:rPr>
              <a:t> и </a:t>
            </a:r>
            <a:r>
              <a:rPr lang="ru-RU" altLang="ru-RU" sz="2200" dirty="0">
                <a:latin typeface="var(--jp-code-font-family)"/>
              </a:rPr>
              <a:t>GRU</a:t>
            </a:r>
            <a:r>
              <a:rPr lang="ru-RU" altLang="ru-RU" sz="2200" dirty="0">
                <a:latin typeface="-apple-system"/>
              </a:rPr>
              <a:t> ячейки, которые имеют учет долговременного контекста. </a:t>
            </a:r>
            <a:endParaRPr lang="en-US" altLang="ru-RU" sz="2200" dirty="0">
              <a:latin typeface="-apple-system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ru-RU" sz="2200" dirty="0"/>
              <a:t>в литературе можно найти и другие варианты модификаций. 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450543"/>
            <a:ext cx="98107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8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FCA085-141C-953E-C479-8F2EA912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06" y="615048"/>
            <a:ext cx="8810587" cy="3385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CFD2F-2D52-89BE-B8E2-91FB9902677B}"/>
              </a:ext>
            </a:extLst>
          </p:cNvPr>
          <p:cNvSpPr txBox="1"/>
          <p:nvPr/>
        </p:nvSpPr>
        <p:spPr>
          <a:xfrm>
            <a:off x="2776971" y="4165983"/>
            <a:ext cx="6094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>
                <a:solidFill>
                  <a:srgbClr val="FF0000"/>
                </a:solidFill>
              </a:rPr>
              <a:t>Главной особенностью глубоких нейронных сетей является возможность автоматического выделения признаков.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ru-RU" dirty="0">
                <a:solidFill>
                  <a:srgbClr val="FF0000"/>
                </a:solidFill>
              </a:rPr>
              <a:t>Это особенно важно в тех случаях, когда признаки не формализованы или для решения задачи требуется слишком много признаков, находящихся в сложных взаимоотношениях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74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ru-RU" b="1" dirty="0"/>
              <a:t>Рекуррентные нейронные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168" y="996950"/>
            <a:ext cx="10725150" cy="5476875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Особенностью </a:t>
            </a:r>
            <a:r>
              <a:rPr lang="ru-RU" altLang="ru-RU" sz="2200" dirty="0">
                <a:latin typeface="var(--jp-code-font-family)"/>
              </a:rPr>
              <a:t>LSTM</a:t>
            </a:r>
            <a:r>
              <a:rPr lang="ru-RU" altLang="ru-RU" sz="2200" dirty="0">
                <a:latin typeface="-apple-system"/>
              </a:rPr>
              <a:t> ячейки является раздельный учет скрытых состояний.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Первое соответствует кратковременному контексту (например так мы можем учесть сезонность),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а второе состояние учитывает долговременный контекст (так мы сможем учесть тренд).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 Идея </a:t>
            </a:r>
            <a:r>
              <a:rPr lang="ru-RU" altLang="ru-RU" sz="2200" dirty="0">
                <a:latin typeface="var(--jp-code-font-family)"/>
              </a:rPr>
              <a:t>GRU</a:t>
            </a:r>
            <a:r>
              <a:rPr lang="ru-RU" altLang="ru-RU" sz="2200" dirty="0">
                <a:latin typeface="-apple-system"/>
              </a:rPr>
              <a:t> ячейки объединить оба скрытых состояния вместе и передавать их одним параметром.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latin typeface="-apple-system"/>
              </a:rPr>
              <a:t>За счет этого общее число параметров будет меньше.</a:t>
            </a:r>
            <a:r>
              <a:rPr lang="ru-RU" altLang="ru-RU" sz="2200" dirty="0"/>
              <a:t> </a:t>
            </a:r>
            <a:endParaRPr lang="ru-RU" altLang="ru-RU" sz="2200" dirty="0">
              <a:latin typeface="Arial" panose="020B0604020202020204" pitchFamily="34" charset="0"/>
            </a:endParaRPr>
          </a:p>
        </p:txBody>
      </p:sp>
      <p:pic>
        <p:nvPicPr>
          <p:cNvPr id="6146" name="Picture 2" descr="Recurrent Neural Networks - Combination of RNN and CNN - Convolutional  Neural Networks for Image and Video Processing - TUM Wik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3" b="12224"/>
          <a:stretch/>
        </p:blipFill>
        <p:spPr bwMode="auto">
          <a:xfrm>
            <a:off x="261257" y="3861706"/>
            <a:ext cx="5834743" cy="2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JGI | Free Full-Text | Bidirectional Gated Recurrent Unit Neural Network  for Chinese Address Element Seg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61" y="4111202"/>
            <a:ext cx="4225925" cy="266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4" descr="Review: Empirical Evaluation of Gated Recurrent Neural Networks on Sequence  Modeling (GRU)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6" descr="https://miro.medium.com/v2/resize:fit:875/0*c3WksH9kuFrQy7r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656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 err="1"/>
              <a:t>Рекуррентные</a:t>
            </a:r>
            <a:r>
              <a:rPr lang="en-US" b="1" dirty="0"/>
              <a:t> нейронные сети. 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60375" y="717847"/>
            <a:ext cx="10833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1" dirty="0">
                <a:solidFill>
                  <a:srgbClr val="000000"/>
                </a:solidFill>
              </a:rPr>
              <a:t>Сети с долгой краткосрочной памятью (LSTM) </a:t>
            </a:r>
            <a:r>
              <a:rPr lang="en-US" dirty="0">
                <a:solidFill>
                  <a:srgbClr val="000000"/>
                </a:solidFill>
              </a:rPr>
              <a:t>были разработаны для устранения ограничений длинной памяти RNN. Это достигается за счет использования состояния ячейки, в котором хранится отдельная долгосрочная и краткосрочная информация, модулируемая через серию вентилей.</a:t>
            </a:r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57" y="2111554"/>
            <a:ext cx="10477249" cy="3821114"/>
          </a:xfrm>
          <a:prstGeom prst="rect">
            <a:avLst/>
          </a:prstGeom>
        </p:spPr>
      </p:pic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10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en-US" b="1" dirty="0" err="1"/>
              <a:t>Рекуррентные</a:t>
            </a:r>
            <a:r>
              <a:rPr lang="en-US" b="1" dirty="0"/>
              <a:t> нейронные сети. </a:t>
            </a:r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0" name="AutoShape 2" descr="image-2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1" y="1362756"/>
            <a:ext cx="11426825" cy="3694981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069974" y="835099"/>
            <a:ext cx="751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GRU </a:t>
            </a:r>
            <a:r>
              <a:rPr lang="ru-RU" dirty="0"/>
              <a:t>может рассматриваться как альтернатива</a:t>
            </a:r>
            <a:r>
              <a:rPr lang="en-US" dirty="0"/>
              <a:t> </a:t>
            </a:r>
            <a:r>
              <a:rPr lang="ru-RU" dirty="0"/>
              <a:t>для LSTM</a:t>
            </a:r>
          </a:p>
        </p:txBody>
      </p:sp>
    </p:spTree>
    <p:extLst>
      <p:ext uri="{BB962C8B-B14F-4D97-AF65-F5344CB8AC3E}">
        <p14:creationId xmlns:p14="http://schemas.microsoft.com/office/powerpoint/2010/main" val="2193686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algn="l" rt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4000" b="1" dirty="0">
                <a:solidFill>
                  <a:srgbClr val="000000"/>
                </a:solidFill>
              </a:rPr>
              <a:t>Сети на основе внимания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65" y="672058"/>
            <a:ext cx="11832935" cy="614015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2000" b="1" u="sng" dirty="0"/>
              <a:t>Механизм внимания был разработан, чтобы помочь запомнить длинные исходные предложения в нейронном машинном переводе. </a:t>
            </a:r>
          </a:p>
          <a:p>
            <a:pPr>
              <a:spcBef>
                <a:spcPts val="0"/>
              </a:spcBef>
            </a:pPr>
            <a:r>
              <a:rPr lang="ru-RU" sz="2000" b="1" dirty="0"/>
              <a:t>Для понимания внимания предположим, что у вас есть:</a:t>
            </a:r>
            <a:endParaRPr lang="ru-RU" sz="2000" dirty="0"/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последовательная модель для прогнозирования результатов 𝑦𝑖,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последовательный ввод модели ℎ𝑖;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может быть как 𝑦𝑖 − 1, так и его комбинация с другими данными (на рисунке ниже это 𝑦𝑖 − 1;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декодер сохраняет свое скрытое состояние 𝑠𝑖 − 1 и передает его на каждый следующий шаг для предсказания 𝑦𝑖</a:t>
            </a:r>
          </a:p>
          <a:p>
            <a:pPr lvl="0">
              <a:spcBef>
                <a:spcPts val="0"/>
              </a:spcBef>
            </a:pPr>
            <a:r>
              <a:rPr lang="ru-RU" sz="2000" dirty="0"/>
              <a:t>кроме того, декодер имеет в качестве входного вектора контекста 𝑐𝑖, который указывает на коэффициент воздействия временного шага −.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Давайте теперь рассмотрим </a:t>
            </a:r>
            <a:r>
              <a:rPr lang="ru-RU" sz="2000" b="1" dirty="0"/>
              <a:t>модель </a:t>
            </a:r>
            <a:r>
              <a:rPr lang="ru-RU" sz="2000" b="1" dirty="0" err="1"/>
              <a:t>Attention</a:t>
            </a:r>
            <a:r>
              <a:rPr lang="ru-RU" sz="2000" b="1" dirty="0"/>
              <a:t> </a:t>
            </a:r>
            <a:r>
              <a:rPr lang="ru-RU" sz="2000" b="1" dirty="0" err="1"/>
              <a:t>Encoder-Decoder</a:t>
            </a:r>
            <a:r>
              <a:rPr lang="ru-RU" sz="2000" b="1" dirty="0"/>
              <a:t> (seq2seq).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4082308"/>
            <a:ext cx="3781425" cy="2305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34" y="3742134"/>
            <a:ext cx="5209801" cy="29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31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ru-RU" sz="3200" b="1" dirty="0"/>
              <a:t>Многоголовое внимание</a:t>
            </a:r>
            <a:endParaRPr lang="ru-RU" altLang="ru-RU" sz="3200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В векторе контекста самовнимания с несколькими головами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можно представить как:</a:t>
                </a:r>
                <a:endParaRPr lang="ru-RU" sz="2000" dirty="0"/>
              </a:p>
              <a:p>
                <a:pPr marL="0" indent="0" algn="ctr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𝑀𝑢𝑙𝑡𝑖𝐻𝑒𝑎𝑑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𝑐𝑜𝑛𝑐𝑎𝑡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𝑒𝑎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; …;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𝑒𝑎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2000" dirty="0"/>
                  <a:t>где</a:t>
                </a:r>
                <a:r>
                  <a:rPr lang="en-US" sz="2000" dirty="0"/>
                  <a:t>: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𝑒𝑎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𝐴𝑡𝑡𝑒𝑛𝑡𝑖𝑜𝑛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2000" dirty="0"/>
              </a:p>
              <a:p>
                <a:pPr marL="0" indent="0" algn="l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sz="2000" dirty="0"/>
                  <a:t> - матрица весов каждого удара головой.</a:t>
                </a:r>
                <a:endParaRPr lang="ru-RU" sz="2000" dirty="0"/>
              </a:p>
              <a:p>
                <a:pPr algn="l" rtl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 Пример простой сети с многоголовым вниманием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65" y="672058"/>
                <a:ext cx="11832935" cy="6140153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597" y="3097317"/>
            <a:ext cx="61118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r>
              <a:rPr lang="ru-RU" altLang="ru-RU" sz="3200" b="1" dirty="0">
                <a:solidFill>
                  <a:srgbClr val="000000"/>
                </a:solidFill>
              </a:rPr>
              <a:t>Сеть с вниманием. </a:t>
            </a:r>
            <a:r>
              <a:rPr lang="en-US" sz="3200" b="1" dirty="0" err="1"/>
              <a:t>Блок</a:t>
            </a:r>
            <a:r>
              <a:rPr lang="en-US" sz="3200" b="1" dirty="0"/>
              <a:t> </a:t>
            </a:r>
            <a:r>
              <a:rPr lang="en-US" sz="3200" b="1" dirty="0" err="1"/>
              <a:t>трансформатора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166" y="692112"/>
            <a:ext cx="11832935" cy="6140153"/>
          </a:xfrm>
        </p:spPr>
        <p:txBody>
          <a:bodyPr>
            <a:noAutofit/>
          </a:bodyPr>
          <a:lstStyle/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Примечание. </a:t>
            </a:r>
            <a:r>
              <a:rPr lang="en-US" sz="2000" dirty="0">
                <a:solidFill>
                  <a:srgbClr val="000000"/>
                </a:solidFill>
              </a:rPr>
              <a:t>Блок трансформатора следует отличать от </a:t>
            </a:r>
            <a:r>
              <a:rPr lang="en-US" sz="2000" b="1" dirty="0">
                <a:solidFill>
                  <a:srgbClr val="000000"/>
                </a:solidFill>
              </a:rPr>
              <a:t>модель кодера-декодера трансформатора </a:t>
            </a:r>
            <a:r>
              <a:rPr lang="en-US" sz="2000" dirty="0">
                <a:solidFill>
                  <a:srgbClr val="000000"/>
                </a:solidFill>
              </a:rPr>
              <a:t>Пример модели кодера-декодера преобразователя прогнозирования временных рядов</a:t>
            </a:r>
          </a:p>
          <a:p>
            <a:pPr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-2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003634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1" name="AutoShape 3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6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9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4" name="AutoShape 6" descr="image-4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18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AutoShape 3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AutoShape 2" descr="%D0%B8%D0%B7%D0%BE%D0%B1%D1%80%D0%B0%D0%B6%D0%B5%D0%BD%D0%B8%D0%B5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0" y="2433780"/>
            <a:ext cx="6140450" cy="34194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76" y="2873431"/>
            <a:ext cx="4686300" cy="3714750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5003219" y="1541372"/>
            <a:ext cx="6496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i="1" dirty="0">
                <a:solidFill>
                  <a:srgbClr val="000000"/>
                </a:solidFill>
                <a:latin typeface="Georgia" panose="02040502050405020303" pitchFamily="18" charset="0"/>
              </a:rPr>
              <a:t>Примечание.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В запрос внимания декодер-кодировщик и ключ получены от кодировщика, а значение - из входных данных декодера.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Пример модели кодировщика-декодера с пакетным преобразователем прогнозирования временных рядов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67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учителем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3F4197-1215-DE2E-23CE-4A7D7D920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968" y="1825625"/>
            <a:ext cx="7674064" cy="4351338"/>
          </a:xfrm>
          <a:prstGeom prst="rect">
            <a:avLst/>
          </a:prstGeom>
        </p:spPr>
      </p:pic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67202-3ABE-864A-2B76-800DFBE24FF6}"/>
              </a:ext>
            </a:extLst>
          </p:cNvPr>
          <p:cNvSpPr txBox="1"/>
          <p:nvPr/>
        </p:nvSpPr>
        <p:spPr>
          <a:xfrm>
            <a:off x="5387686" y="6169709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medium.com</a:t>
            </a:r>
            <a:r>
              <a:rPr lang="ru-RU" dirty="0"/>
              <a:t>/@</a:t>
            </a:r>
            <a:r>
              <a:rPr lang="ru-RU" dirty="0" err="1"/>
              <a:t>metehankozan</a:t>
            </a:r>
            <a:r>
              <a:rPr lang="ru-RU" dirty="0"/>
              <a:t>/supervised-and-unsupervised-learning-an-intuitive-approach-cd8f8f64b644</a:t>
            </a:r>
          </a:p>
        </p:txBody>
      </p:sp>
    </p:spTree>
    <p:extLst>
      <p:ext uri="{BB962C8B-B14F-4D97-AF65-F5344CB8AC3E}">
        <p14:creationId xmlns:p14="http://schemas.microsoft.com/office/powerpoint/2010/main" val="2419910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67202-3ABE-864A-2B76-800DFBE24FF6}"/>
              </a:ext>
            </a:extLst>
          </p:cNvPr>
          <p:cNvSpPr txBox="1"/>
          <p:nvPr/>
        </p:nvSpPr>
        <p:spPr>
          <a:xfrm>
            <a:off x="5387686" y="6169709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https://d2l.ai/</a:t>
            </a:r>
            <a:r>
              <a:rPr lang="en" dirty="0" err="1"/>
              <a:t>chapter_convolutional</a:t>
            </a:r>
            <a:r>
              <a:rPr lang="en" dirty="0"/>
              <a:t>-modern/</a:t>
            </a:r>
            <a:r>
              <a:rPr lang="en" dirty="0" err="1"/>
              <a:t>resnet.html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4ECEB0-1F3E-EE81-95BF-DE8BB2C07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AutoShape 2" descr="Variants of ResNet: A Comparative Analysis | by Nayan Chaure | Medium">
            <a:extLst>
              <a:ext uri="{FF2B5EF4-FFF2-40B4-BE49-F238E27FC236}">
                <a16:creationId xmlns:a16="http://schemas.microsoft.com/office/drawing/2014/main" id="{C38D4C20-C199-9702-99B4-D6E772D7D7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625A4FAC-282A-5264-B39C-F9EE6556F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16CBF8-9813-69AB-DDDF-E36B208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4" y="1672822"/>
            <a:ext cx="11407484" cy="38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09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работать с моделями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4818" name="Picture 2" descr="PyTorch Logo">
            <a:extLst>
              <a:ext uri="{FF2B5EF4-FFF2-40B4-BE49-F238E27FC236}">
                <a16:creationId xmlns:a16="http://schemas.microsoft.com/office/drawing/2014/main" id="{11C1D833-2847-EBFE-EF7B-9F70BF083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1" y="1925022"/>
            <a:ext cx="3056850" cy="78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3E56D4-E859-7384-E323-107269CCEB5B}"/>
              </a:ext>
            </a:extLst>
          </p:cNvPr>
          <p:cNvSpPr txBox="1"/>
          <p:nvPr/>
        </p:nvSpPr>
        <p:spPr>
          <a:xfrm>
            <a:off x="6370251" y="6308209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developer.nvidia.com</a:t>
            </a:r>
            <a:r>
              <a:rPr lang="ru-RU" dirty="0"/>
              <a:t>/</a:t>
            </a:r>
            <a:r>
              <a:rPr lang="ru-RU" dirty="0" err="1"/>
              <a:t>deep-learning-frameworks</a:t>
            </a:r>
            <a:endParaRPr lang="ru-RU" dirty="0"/>
          </a:p>
        </p:txBody>
      </p:sp>
      <p:pic>
        <p:nvPicPr>
          <p:cNvPr id="34820" name="Picture 4" descr="Tensorflow Logo">
            <a:extLst>
              <a:ext uri="{FF2B5EF4-FFF2-40B4-BE49-F238E27FC236}">
                <a16:creationId xmlns:a16="http://schemas.microsoft.com/office/drawing/2014/main" id="{EF286E29-82DB-35C2-BFB5-ABE1AA52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46" y="1468982"/>
            <a:ext cx="2031985" cy="12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 descr="JAX logo">
            <a:extLst>
              <a:ext uri="{FF2B5EF4-FFF2-40B4-BE49-F238E27FC236}">
                <a16:creationId xmlns:a16="http://schemas.microsoft.com/office/drawing/2014/main" id="{E6D3FE16-711F-F1B0-A1EB-229F8465DB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F222CDE-3885-5F5A-9808-AAB555495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219" y="1770855"/>
            <a:ext cx="1586356" cy="968378"/>
          </a:xfrm>
          <a:prstGeom prst="rect">
            <a:avLst/>
          </a:prstGeom>
        </p:spPr>
      </p:pic>
      <p:pic>
        <p:nvPicPr>
          <p:cNvPr id="34826" name="Picture 10" descr="PaddlePaddle Logo">
            <a:extLst>
              <a:ext uri="{FF2B5EF4-FFF2-40B4-BE49-F238E27FC236}">
                <a16:creationId xmlns:a16="http://schemas.microsoft.com/office/drawing/2014/main" id="{B1CD675B-5FE8-5A1F-8FE1-2E395E38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269" y="2110907"/>
            <a:ext cx="2645427" cy="72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MATLAB Logo">
            <a:extLst>
              <a:ext uri="{FF2B5EF4-FFF2-40B4-BE49-F238E27FC236}">
                <a16:creationId xmlns:a16="http://schemas.microsoft.com/office/drawing/2014/main" id="{7E12928E-9B2D-A159-CFBE-7F3325CE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521" y="2218978"/>
            <a:ext cx="1485772" cy="14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7DE4A7-B45C-0F56-1C82-0484EAFE309C}"/>
              </a:ext>
            </a:extLst>
          </p:cNvPr>
          <p:cNvSpPr txBox="1"/>
          <p:nvPr/>
        </p:nvSpPr>
        <p:spPr>
          <a:xfrm>
            <a:off x="10155946" y="1778423"/>
            <a:ext cx="19520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sz="3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VIDIA Sans"/>
              </a:rPr>
              <a:t>MATLAB</a:t>
            </a:r>
          </a:p>
        </p:txBody>
      </p:sp>
      <p:pic>
        <p:nvPicPr>
          <p:cNvPr id="34830" name="Picture 14">
            <a:extLst>
              <a:ext uri="{FF2B5EF4-FFF2-40B4-BE49-F238E27FC236}">
                <a16:creationId xmlns:a16="http://schemas.microsoft.com/office/drawing/2014/main" id="{924C8028-8C96-2CA4-EE67-A2D5C5E51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22" y="1861344"/>
            <a:ext cx="19050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 descr="Getting Started with PyTorch Lightning | LearnOpenCV">
            <a:extLst>
              <a:ext uri="{FF2B5EF4-FFF2-40B4-BE49-F238E27FC236}">
                <a16:creationId xmlns:a16="http://schemas.microsoft.com/office/drawing/2014/main" id="{847CE185-712C-C0AC-2DEF-3F109A795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7" y="2686435"/>
            <a:ext cx="2461281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4" name="Picture 18" descr="PyTorch-Ignite">
            <a:extLst>
              <a:ext uri="{FF2B5EF4-FFF2-40B4-BE49-F238E27FC236}">
                <a16:creationId xmlns:a16="http://schemas.microsoft.com/office/drawing/2014/main" id="{6D326BF1-BD15-E7D3-8546-E0F82151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8" y="3543985"/>
            <a:ext cx="2347463" cy="117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6" name="Picture 20" descr="Understanding fastai's Applications: Digit classifier using fastai  framework.">
            <a:extLst>
              <a:ext uri="{FF2B5EF4-FFF2-40B4-BE49-F238E27FC236}">
                <a16:creationId xmlns:a16="http://schemas.microsoft.com/office/drawing/2014/main" id="{C30030FA-96A0-D9BD-1744-0D6427DFD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7" y="4665440"/>
            <a:ext cx="1597661" cy="83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8" name="Picture 22" descr="Brand assets - Hugging Face">
            <a:extLst>
              <a:ext uri="{FF2B5EF4-FFF2-40B4-BE49-F238E27FC236}">
                <a16:creationId xmlns:a16="http://schemas.microsoft.com/office/drawing/2014/main" id="{8E41DDF9-C9E7-E16B-BA59-06A954BB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1" y="5544758"/>
            <a:ext cx="2871355" cy="76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4" descr="Essential Python for Machine Learning: Keras | by Dagang Wei | Medium">
            <a:extLst>
              <a:ext uri="{FF2B5EF4-FFF2-40B4-BE49-F238E27FC236}">
                <a16:creationId xmlns:a16="http://schemas.microsoft.com/office/drawing/2014/main" id="{DA5018BC-19FA-4B6B-9589-8B24D610CB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4842" name="Picture 26" descr="Keras 3.1.0 Release Introduces Key Updates for Optimised AI Development">
            <a:extLst>
              <a:ext uri="{FF2B5EF4-FFF2-40B4-BE49-F238E27FC236}">
                <a16:creationId xmlns:a16="http://schemas.microsoft.com/office/drawing/2014/main" id="{4C0CB3CC-AAD5-DB69-CEE1-35276E585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895" y="2767151"/>
            <a:ext cx="1696464" cy="101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4" name="Picture 28">
            <a:extLst>
              <a:ext uri="{FF2B5EF4-FFF2-40B4-BE49-F238E27FC236}">
                <a16:creationId xmlns:a16="http://schemas.microsoft.com/office/drawing/2014/main" id="{0CF354C5-260C-DEE8-B832-FF92FE94E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63" y="2989662"/>
            <a:ext cx="2300865" cy="7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982A0A-5670-2638-44D4-455A69FA43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8593" y="3617653"/>
            <a:ext cx="2043658" cy="930517"/>
          </a:xfrm>
          <a:prstGeom prst="rect">
            <a:avLst/>
          </a:prstGeom>
        </p:spPr>
      </p:pic>
      <p:pic>
        <p:nvPicPr>
          <p:cNvPr id="34850" name="Picture 34" descr="Light Logo">
            <a:extLst>
              <a:ext uri="{FF2B5EF4-FFF2-40B4-BE49-F238E27FC236}">
                <a16:creationId xmlns:a16="http://schemas.microsoft.com/office/drawing/2014/main" id="{318DDE99-4366-6152-EBEF-AF5435D5F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251" y="4665440"/>
            <a:ext cx="1828871" cy="44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826EC5-6003-4377-1C0D-66E9F6A0DF56}"/>
              </a:ext>
            </a:extLst>
          </p:cNvPr>
          <p:cNvSpPr txBox="1"/>
          <p:nvPr/>
        </p:nvSpPr>
        <p:spPr>
          <a:xfrm>
            <a:off x="5006008" y="2650136"/>
            <a:ext cx="6234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Haiku</a:t>
            </a:r>
          </a:p>
        </p:txBody>
      </p:sp>
      <p:pic>
        <p:nvPicPr>
          <p:cNvPr id="34852" name="Picture 36" descr="Owner avatar">
            <a:extLst>
              <a:ext uri="{FF2B5EF4-FFF2-40B4-BE49-F238E27FC236}">
                <a16:creationId xmlns:a16="http://schemas.microsoft.com/office/drawing/2014/main" id="{7505FCA8-7A2F-2DDE-EA35-4AD544BA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613" y="317644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3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работать с моделями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6" descr="JAX logo">
            <a:extLst>
              <a:ext uri="{FF2B5EF4-FFF2-40B4-BE49-F238E27FC236}">
                <a16:creationId xmlns:a16="http://schemas.microsoft.com/office/drawing/2014/main" id="{E6D3FE16-711F-F1B0-A1EB-229F8465DB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8" descr="JAX logo">
            <a:extLst>
              <a:ext uri="{FF2B5EF4-FFF2-40B4-BE49-F238E27FC236}">
                <a16:creationId xmlns:a16="http://schemas.microsoft.com/office/drawing/2014/main" id="{D84ECAA4-0954-B7A3-0346-B8680531FC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8914" name="Picture 2" descr="ONNX, ONNX Runtime, and TensortRT - Auriga IT">
            <a:extLst>
              <a:ext uri="{FF2B5EF4-FFF2-40B4-BE49-F238E27FC236}">
                <a16:creationId xmlns:a16="http://schemas.microsoft.com/office/drawing/2014/main" id="{F81C3CF4-F023-12A6-DB99-F249943A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4" y="1252004"/>
            <a:ext cx="6032806" cy="49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F94A7-AD39-1347-D8F8-DCAAA89A0EAC}"/>
              </a:ext>
            </a:extLst>
          </p:cNvPr>
          <p:cNvSpPr txBox="1"/>
          <p:nvPr/>
        </p:nvSpPr>
        <p:spPr>
          <a:xfrm>
            <a:off x="1438327" y="6234112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aurigait.com</a:t>
            </a:r>
            <a:r>
              <a:rPr lang="ru-RU" dirty="0"/>
              <a:t>/</a:t>
            </a:r>
            <a:r>
              <a:rPr lang="ru-RU" dirty="0" err="1"/>
              <a:t>blog</a:t>
            </a:r>
            <a:r>
              <a:rPr lang="ru-RU" dirty="0"/>
              <a:t>/</a:t>
            </a:r>
            <a:r>
              <a:rPr lang="ru-RU" dirty="0" err="1"/>
              <a:t>onnx-onnx-runtime-and-tensortrt</a:t>
            </a:r>
            <a:r>
              <a:rPr lang="ru-RU" dirty="0"/>
              <a:t>/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C1012B32-572F-2096-52A0-56A9C241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80508"/>
            <a:ext cx="6056875" cy="285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23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9C60ED1-C919-0B73-678A-59F18C085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EC24D3A-B4BD-C764-4019-8ECB4B8B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5"/>
          <a:stretch/>
        </p:blipFill>
        <p:spPr bwMode="auto">
          <a:xfrm>
            <a:off x="1" y="0"/>
            <a:ext cx="6395754" cy="531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BCC934-6A7F-D8E4-D9C2-4DA458ACC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5"/>
          <a:stretch/>
        </p:blipFill>
        <p:spPr bwMode="auto">
          <a:xfrm>
            <a:off x="6200260" y="429657"/>
            <a:ext cx="5818475" cy="50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B3957-3B20-BA20-F707-ADEBE1E49F54}"/>
              </a:ext>
            </a:extLst>
          </p:cNvPr>
          <p:cNvSpPr txBox="1"/>
          <p:nvPr/>
        </p:nvSpPr>
        <p:spPr>
          <a:xfrm>
            <a:off x="2612500" y="593127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www.asimovinstitute.org</a:t>
            </a:r>
            <a:r>
              <a:rPr lang="ru-RU" dirty="0"/>
              <a:t>/</a:t>
            </a:r>
            <a:r>
              <a:rPr lang="ru-RU" dirty="0" err="1"/>
              <a:t>neural-network-zoo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86887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012"/>
            <a:ext cx="10515600" cy="1325563"/>
          </a:xfrm>
        </p:spPr>
        <p:txBody>
          <a:bodyPr/>
          <a:lstStyle/>
          <a:p>
            <a:r>
              <a:rPr lang="ru-RU" dirty="0"/>
              <a:t>Где работать с моделями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6" descr="JAX logo">
            <a:extLst>
              <a:ext uri="{FF2B5EF4-FFF2-40B4-BE49-F238E27FC236}">
                <a16:creationId xmlns:a16="http://schemas.microsoft.com/office/drawing/2014/main" id="{E6D3FE16-711F-F1B0-A1EB-229F8465DB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8" descr="JAX logo">
            <a:extLst>
              <a:ext uri="{FF2B5EF4-FFF2-40B4-BE49-F238E27FC236}">
                <a16:creationId xmlns:a16="http://schemas.microsoft.com/office/drawing/2014/main" id="{D84ECAA4-0954-B7A3-0346-B8680531FC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6866" name="Picture 2" descr="Lecture 2: Development Infrastructure &amp; Tooling - The Full Stack">
            <a:extLst>
              <a:ext uri="{FF2B5EF4-FFF2-40B4-BE49-F238E27FC236}">
                <a16:creationId xmlns:a16="http://schemas.microsoft.com/office/drawing/2014/main" id="{AEDC62DC-B12E-276C-5816-1CFE700FA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85" y="1281456"/>
            <a:ext cx="10319133" cy="551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C5377-BC5F-7528-5E7D-898AAA103262}"/>
              </a:ext>
            </a:extLst>
          </p:cNvPr>
          <p:cNvSpPr txBox="1"/>
          <p:nvPr/>
        </p:nvSpPr>
        <p:spPr>
          <a:xfrm>
            <a:off x="6567055" y="664241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fullstackdeeplearning.com</a:t>
            </a:r>
            <a:r>
              <a:rPr lang="ru-RU" dirty="0"/>
              <a:t>/</a:t>
            </a:r>
            <a:r>
              <a:rPr lang="ru-RU" dirty="0" err="1"/>
              <a:t>course</a:t>
            </a:r>
            <a:r>
              <a:rPr lang="ru-RU" dirty="0"/>
              <a:t>/2022/lecture-2-development-infrastructure-and-tooling/</a:t>
            </a:r>
          </a:p>
        </p:txBody>
      </p:sp>
    </p:spTree>
    <p:extLst>
      <p:ext uri="{BB962C8B-B14F-4D97-AF65-F5344CB8AC3E}">
        <p14:creationId xmlns:p14="http://schemas.microsoft.com/office/powerpoint/2010/main" val="369422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79268" y="1804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F2B5E"/>
                </a:solidFill>
                <a:latin typeface="Mont SemiBold Italic"/>
                <a:cs typeface="+mn-cs"/>
              </a:rPr>
              <a:t>Структура  Нейронной Сети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F8AD75-53C7-40C8-A4DA-743E512B76F0}"/>
              </a:ext>
            </a:extLst>
          </p:cNvPr>
          <p:cNvSpPr txBox="1"/>
          <p:nvPr/>
        </p:nvSpPr>
        <p:spPr>
          <a:xfrm>
            <a:off x="10632555" y="2280349"/>
            <a:ext cx="3321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3086981" y="3034468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784</a:t>
            </a:r>
            <a:endParaRPr lang="ru-RU" sz="2800" dirty="0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97591" y="1775282"/>
            <a:ext cx="1775998" cy="180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3713908" y="2608349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97590" y="3731280"/>
            <a:ext cx="1775998" cy="180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97590" y="5490376"/>
            <a:ext cx="1775998" cy="180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C6D141-A15F-4B7F-8F4B-922443EC440D}"/>
              </a:ext>
            </a:extLst>
          </p:cNvPr>
          <p:cNvSpPr txBox="1"/>
          <p:nvPr/>
        </p:nvSpPr>
        <p:spPr>
          <a:xfrm>
            <a:off x="2443249" y="6408799"/>
            <a:ext cx="23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Входной Слой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AF58C9-FEBE-4AD6-8828-334B00F18D47}"/>
              </a:ext>
            </a:extLst>
          </p:cNvPr>
          <p:cNvSpPr txBox="1"/>
          <p:nvPr/>
        </p:nvSpPr>
        <p:spPr>
          <a:xfrm>
            <a:off x="6464757" y="6211453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Скрытый Слой</a:t>
            </a:r>
            <a:r>
              <a:rPr lang="en-US" sz="2800" dirty="0"/>
              <a:t>(-</a:t>
            </a:r>
            <a:r>
              <a:rPr lang="ru-RU" sz="2800" dirty="0"/>
              <a:t>и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74ABCEE-E1C0-4600-B2F4-4CC6E38813B7}"/>
              </a:ext>
            </a:extLst>
          </p:cNvPr>
          <p:cNvSpPr txBox="1"/>
          <p:nvPr/>
        </p:nvSpPr>
        <p:spPr>
          <a:xfrm>
            <a:off x="9337204" y="5412968"/>
            <a:ext cx="2562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Выходной Слой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059C699-D368-4A84-908D-7CA5867D5892}"/>
              </a:ext>
            </a:extLst>
          </p:cNvPr>
          <p:cNvSpPr txBox="1"/>
          <p:nvPr/>
        </p:nvSpPr>
        <p:spPr>
          <a:xfrm>
            <a:off x="6570132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CB8C0B-E522-4FE2-B712-46B0AA88E619}"/>
              </a:ext>
            </a:extLst>
          </p:cNvPr>
          <p:cNvSpPr txBox="1"/>
          <p:nvPr/>
        </p:nvSpPr>
        <p:spPr>
          <a:xfrm>
            <a:off x="8302746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B5D9AF-7F7D-4F83-B777-F6656819893B}"/>
              </a:ext>
            </a:extLst>
          </p:cNvPr>
          <p:cNvSpPr txBox="1"/>
          <p:nvPr/>
        </p:nvSpPr>
        <p:spPr>
          <a:xfrm>
            <a:off x="10469909" y="179870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1789B-7BD3-446B-A964-860A244D3E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38736" t="7623" r="26966" b="21458"/>
          <a:stretch/>
        </p:blipFill>
        <p:spPr>
          <a:xfrm>
            <a:off x="4690147" y="752078"/>
            <a:ext cx="6008263" cy="6322535"/>
          </a:xfrm>
          <a:prstGeom prst="rect">
            <a:avLst/>
          </a:prstGeom>
        </p:spPr>
      </p:pic>
      <p:sp>
        <p:nvSpPr>
          <p:cNvPr id="107" name="Овал 106">
            <a:extLst>
              <a:ext uri="{FF2B5EF4-FFF2-40B4-BE49-F238E27FC236}">
                <a16:creationId xmlns:a16="http://schemas.microsoft.com/office/drawing/2014/main" id="{4C154DD2-EB99-4F38-BFBE-4488EDBD047B}"/>
              </a:ext>
            </a:extLst>
          </p:cNvPr>
          <p:cNvSpPr/>
          <p:nvPr/>
        </p:nvSpPr>
        <p:spPr>
          <a:xfrm>
            <a:off x="4452305" y="715533"/>
            <a:ext cx="180000" cy="180000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CC34F757-6671-4FAD-84AB-BBF40F14931D}"/>
              </a:ext>
            </a:extLst>
          </p:cNvPr>
          <p:cNvSpPr/>
          <p:nvPr/>
        </p:nvSpPr>
        <p:spPr>
          <a:xfrm>
            <a:off x="6719207" y="2064105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714C422C-DDEE-4002-9B91-3C2A085FA80F}"/>
              </a:ext>
            </a:extLst>
          </p:cNvPr>
          <p:cNvSpPr/>
          <p:nvPr/>
        </p:nvSpPr>
        <p:spPr>
          <a:xfrm>
            <a:off x="8616858" y="2023928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BB4D2599-D830-4B74-9415-210283A4DC33}"/>
              </a:ext>
            </a:extLst>
          </p:cNvPr>
          <p:cNvSpPr/>
          <p:nvPr/>
        </p:nvSpPr>
        <p:spPr>
          <a:xfrm>
            <a:off x="10528357" y="2388121"/>
            <a:ext cx="180000" cy="180000"/>
          </a:xfrm>
          <a:prstGeom prst="ellipse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/>
        </p:nvGraphicFramePr>
        <p:xfrm>
          <a:off x="115190" y="2064105"/>
          <a:ext cx="2729440" cy="2965670"/>
        </p:xfrm>
        <a:graphic>
          <a:graphicData uri="http://schemas.openxmlformats.org/drawingml/2006/table">
            <a:tbl>
              <a:tblPr/>
              <a:tblGrid>
                <a:gridCol w="272944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FF5A86-A2E2-4A3C-A884-05C5046A23BD}"/>
              </a:ext>
            </a:extLst>
          </p:cNvPr>
          <p:cNvSpPr txBox="1"/>
          <p:nvPr/>
        </p:nvSpPr>
        <p:spPr>
          <a:xfrm>
            <a:off x="1123950" y="150070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E32F52-526A-4A6C-AE5C-E1317D78432E}"/>
              </a:ext>
            </a:extLst>
          </p:cNvPr>
          <p:cNvSpPr txBox="1"/>
          <p:nvPr/>
        </p:nvSpPr>
        <p:spPr>
          <a:xfrm>
            <a:off x="2892865" y="388121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2844630" y="1003616"/>
            <a:ext cx="894921" cy="10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844630" y="5029775"/>
            <a:ext cx="895596" cy="137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0052 0.8912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00091 0.46481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00117 0.4708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013 0.3636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8" grpId="0"/>
      <p:bldP spid="101" grpId="0"/>
      <p:bldP spid="102" grpId="0"/>
      <p:bldP spid="103" grpId="0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06" grpId="0" animBg="1"/>
      <p:bldP spid="106" grpId="1" animBg="1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/>
              <a:t>1-мерная </a:t>
            </a:r>
            <a:r>
              <a:rPr lang="ru-RU" sz="4000" b="1" dirty="0" err="1"/>
              <a:t>сверточная</a:t>
            </a:r>
            <a:r>
              <a:rPr lang="ru-RU" sz="4000" b="1" dirty="0"/>
              <a:t> нейронная сеть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</p:spPr>
            <p:txBody>
              <a:bodyPr>
                <a:no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Самый популярный подход в применении нейронных сетей к временным рядам - ​​это сверточные сети.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 Во многих случаях необходима только одномерная свертка (из-за одномерного представления временных рядов). </a:t>
                </a:r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В 1d свертку можно описать как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ru-RU" sz="2000" dirty="0"/>
                  <a:t>где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- матрица весов,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,...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это размер ядра.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</m:oMath>
                </a14:m>
                <a:r>
                  <a:rPr lang="en-US" sz="2000" dirty="0"/>
                  <a:t> это так называемая матрица свертки или запаздывания входных данных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размер ввода,</a:t>
                </a:r>
                <a:endParaRPr lang="ru-RU" sz="2000" dirty="0"/>
              </a:p>
              <a:p>
                <a:pPr marL="0" indent="0" algn="l" rtl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𝑙𝑎𝑔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algn="l" rtl="0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2000" dirty="0"/>
                  <a:t>Пример 1-мерной свертки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7469" y="717846"/>
                <a:ext cx="11374451" cy="6140153"/>
              </a:xfrm>
              <a:blipFill>
                <a:blip r:embed="rId2"/>
                <a:stretch>
                  <a:fillRect l="-482" t="-5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522922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</a:p>
        </p:txBody>
      </p:sp>
      <p:pic>
        <p:nvPicPr>
          <p:cNvPr id="2050" name="Picture 2" descr="Simple 1D convolutional neural network (CNN) architecture with two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825626"/>
            <a:ext cx="5356225" cy="46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class Damage Identification in a Full-Scale Bridge Using Optimally  Tuned One-Dimensional Convolutional Neural Network | Journal of Computing  in Civil Engineering | Vol 36, No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44" y="2591407"/>
            <a:ext cx="585216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2286000" y="4886325"/>
            <a:ext cx="1533525" cy="98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743075" y="4259953"/>
            <a:ext cx="2076450" cy="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23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Autofit/>
          </a:bodyPr>
          <a:lstStyle/>
          <a:p>
            <a:pPr algn="l" rtl="0"/>
            <a:r>
              <a:rPr lang="ru-RU" sz="4000" b="1" dirty="0"/>
              <a:t>1-мерная </a:t>
            </a:r>
            <a:r>
              <a:rPr lang="ru-RU" sz="4000" b="1" dirty="0" err="1"/>
              <a:t>сверточная</a:t>
            </a:r>
            <a:r>
              <a:rPr lang="ru-RU" sz="4000" b="1" dirty="0"/>
              <a:t> нейронная сеть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Помимо 1d свертки, </a:t>
            </a:r>
            <a:r>
              <a:rPr lang="en-US" sz="2000" dirty="0" err="1"/>
              <a:t>также</a:t>
            </a:r>
            <a:r>
              <a:rPr lang="en-US" sz="2000" dirty="0"/>
              <a:t> может </a:t>
            </a:r>
            <a:r>
              <a:rPr lang="en-US" sz="2000" dirty="0" err="1"/>
              <a:t>быть</a:t>
            </a:r>
            <a:r>
              <a:rPr lang="en-US" sz="2000" dirty="0"/>
              <a:t> </a:t>
            </a:r>
            <a:r>
              <a:rPr lang="en-US" sz="2000" b="1" dirty="0"/>
              <a:t>1-d пул</a:t>
            </a:r>
            <a:r>
              <a:rPr lang="en-US" sz="2000" dirty="0"/>
              <a:t>.</a:t>
            </a:r>
            <a:endParaRPr lang="ru-RU" altLang="ru-RU" sz="16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9" name="AutoShape 5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9975"/>
            <a:ext cx="184731" cy="437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1102910"/>
            <a:ext cx="3714750" cy="3162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877631" y="13655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dirty="0">
                <a:solidFill>
                  <a:srgbClr val="000000"/>
                </a:solidFill>
              </a:rPr>
              <a:t>Помимо 1d свертки, </a:t>
            </a:r>
            <a:r>
              <a:rPr lang="en-US" dirty="0" err="1">
                <a:solidFill>
                  <a:srgbClr val="000000"/>
                </a:solidFill>
              </a:rPr>
              <a:t>также</a:t>
            </a:r>
            <a:r>
              <a:rPr lang="en-US" dirty="0">
                <a:solidFill>
                  <a:srgbClr val="000000"/>
                </a:solidFill>
              </a:rPr>
              <a:t> может быть </a:t>
            </a:r>
            <a:r>
              <a:rPr lang="en-US" b="1" dirty="0">
                <a:solidFill>
                  <a:srgbClr val="000000"/>
                </a:solidFill>
              </a:rPr>
              <a:t>глобальный пул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Средний глобальный пул</a:t>
            </a:r>
            <a:r>
              <a:rPr lang="en-US" dirty="0">
                <a:solidFill>
                  <a:srgbClr val="000000"/>
                </a:solidFill>
              </a:rPr>
              <a:t> используется везде в 1d-cnn, однако вы можете попробовать использовать в качестве </a:t>
            </a:r>
            <a:r>
              <a:rPr lang="en-US" dirty="0" err="1">
                <a:solidFill>
                  <a:srgbClr val="000000"/>
                </a:solidFill>
              </a:rPr>
              <a:t>глобального</a:t>
            </a:r>
            <a:r>
              <a:rPr lang="en-US" dirty="0">
                <a:solidFill>
                  <a:srgbClr val="000000"/>
                </a:solidFill>
              </a:rPr>
              <a:t> -</a:t>
            </a:r>
            <a:r>
              <a:rPr lang="en-US" dirty="0" err="1">
                <a:solidFill>
                  <a:srgbClr val="000000"/>
                </a:solidFill>
              </a:rPr>
              <a:t>максимальн</a:t>
            </a:r>
            <a:r>
              <a:rPr lang="ru-RU" dirty="0" err="1">
                <a:solidFill>
                  <a:srgbClr val="000000"/>
                </a:solidFill>
              </a:rPr>
              <a:t>ый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пул</a:t>
            </a:r>
            <a:r>
              <a:rPr lang="ru-RU" dirty="0" err="1">
                <a:solidFill>
                  <a:srgbClr val="000000"/>
                </a:solidFill>
              </a:rPr>
              <a:t>инг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ru-RU" dirty="0">
                <a:solidFill>
                  <a:srgbClr val="000000"/>
                </a:solidFill>
              </a:rPr>
              <a:t>или</a:t>
            </a:r>
            <a:r>
              <a:rPr lang="en-US" dirty="0">
                <a:solidFill>
                  <a:srgbClr val="000000"/>
                </a:solidFill>
              </a:rPr>
              <a:t> flatten и другие слои вместо них.</a:t>
            </a:r>
          </a:p>
          <a:p>
            <a:pPr algn="l" rtl="0"/>
            <a:r>
              <a:rPr lang="en-US" dirty="0">
                <a:solidFill>
                  <a:srgbClr val="000000"/>
                </a:solidFill>
              </a:rPr>
              <a:t>Пример глобального среднего пула (альтернатива сглаженному слою).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118" y="3038475"/>
            <a:ext cx="43910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9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/>
              <a:t>Сверточная</a:t>
            </a:r>
            <a:r>
              <a:rPr lang="ru-RU" sz="4800" b="1" dirty="0"/>
              <a:t> нейронная сеть</a:t>
            </a:r>
            <a:r>
              <a:rPr lang="en-US" sz="4800" b="1" dirty="0"/>
              <a:t> (CNN)</a:t>
            </a:r>
            <a:r>
              <a:rPr lang="ru-RU" sz="4800" b="1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1670" y="1152713"/>
            <a:ext cx="11187953" cy="5502920"/>
          </a:xfrm>
        </p:spPr>
        <p:txBody>
          <a:bodyPr>
            <a:noAutofit/>
          </a:bodyPr>
          <a:lstStyle/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CNN</a:t>
            </a:r>
            <a:r>
              <a:rPr lang="en-US" dirty="0"/>
              <a:t> </a:t>
            </a:r>
            <a:r>
              <a:rPr lang="ru-RU" dirty="0"/>
              <a:t>Наиболее </a:t>
            </a:r>
            <a:r>
              <a:rPr lang="ru-RU" dirty="0" err="1"/>
              <a:t>нативно</a:t>
            </a:r>
            <a:r>
              <a:rPr lang="ru-RU" dirty="0"/>
              <a:t> подходит для обработки изображений </a:t>
            </a:r>
            <a:endParaRPr lang="en-US" dirty="0"/>
          </a:p>
          <a:p>
            <a:pPr marL="723900" lvl="2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или других локально связанных массивов.</a:t>
            </a:r>
            <a:endParaRPr lang="en-US" sz="2400" dirty="0"/>
          </a:p>
          <a:p>
            <a:pPr marL="1181100" lvl="4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sz="2400" dirty="0" err="1"/>
              <a:t>Это</a:t>
            </a:r>
            <a:r>
              <a:rPr lang="ru-RU" sz="2400" dirty="0"/>
              <a:t> </a:t>
            </a:r>
            <a:r>
              <a:rPr lang="ru-RU" sz="2400" dirty="0" err="1"/>
              <a:t>Indu</a:t>
            </a:r>
            <a:r>
              <a:rPr lang="en-US" sz="2400" dirty="0" err="1"/>
              <a:t>ctive</a:t>
            </a:r>
            <a:r>
              <a:rPr lang="en-US" sz="2400" dirty="0"/>
              <a:t> biases</a:t>
            </a:r>
            <a:r>
              <a:rPr lang="ru-RU" sz="2400" dirty="0"/>
              <a:t> (интуиция в основе обоснования работоспособности).</a:t>
            </a:r>
          </a:p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dirty="0" err="1"/>
              <a:t>Глу</a:t>
            </a:r>
            <a:r>
              <a:rPr lang="ru-RU" dirty="0" err="1"/>
              <a:t>бокие</a:t>
            </a:r>
            <a:r>
              <a:rPr lang="ru-RU" dirty="0"/>
              <a:t> </a:t>
            </a:r>
            <a:r>
              <a:rPr lang="ru-RU" dirty="0" err="1"/>
              <a:t>Сверточные</a:t>
            </a:r>
            <a:r>
              <a:rPr lang="ru-RU" dirty="0"/>
              <a:t> сети не требует ручного выделения признаков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(feature learning)</a:t>
            </a:r>
            <a:r>
              <a:rPr lang="ru-RU" dirty="0"/>
              <a:t>.</a:t>
            </a:r>
          </a:p>
          <a:p>
            <a:pPr marL="723900" lvl="4" indent="-227013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Это важно, так как часто сложно выделить и описать признаки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ru-RU" sz="2400" dirty="0"/>
              <a:t>на изображении, даже если они хорошо видны человеку.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40E2-D730-5A4D-8DE6-32CD3059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25262" y="4127586"/>
            <a:ext cx="4966737" cy="2528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3586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/>
              <a:t>Сверточная</a:t>
            </a:r>
            <a:r>
              <a:rPr lang="ru-RU" sz="4800" b="1" dirty="0"/>
              <a:t> нейронная сеть</a:t>
            </a:r>
            <a:r>
              <a:rPr lang="en-US" sz="4800" b="1" dirty="0"/>
              <a:t> (CNN)</a:t>
            </a:r>
            <a:r>
              <a:rPr lang="ru-RU" sz="4800" b="1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1171" y="1122083"/>
            <a:ext cx="11532176" cy="5502920"/>
          </a:xfrm>
        </p:spPr>
        <p:txBody>
          <a:bodyPr>
            <a:noAutofit/>
          </a:bodyPr>
          <a:lstStyle/>
          <a:p>
            <a:pPr marL="185738" lvl="1" indent="-185738">
              <a:lnSpc>
                <a:spcPct val="100000"/>
              </a:lnSpc>
              <a:spcBef>
                <a:spcPts val="600"/>
              </a:spcBef>
            </a:pPr>
            <a:r>
              <a:rPr lang="ru-RU" dirty="0"/>
              <a:t>В </a:t>
            </a:r>
            <a:r>
              <a:rPr lang="ru-RU" dirty="0" err="1"/>
              <a:t>сверточной</a:t>
            </a:r>
            <a:r>
              <a:rPr lang="ru-RU" dirty="0"/>
              <a:t> сети признаки формируются путем последовательной </a:t>
            </a:r>
            <a:br>
              <a:rPr lang="ru-RU" dirty="0"/>
            </a:br>
            <a:r>
              <a:rPr lang="ru-RU" dirty="0"/>
              <a:t>фильтрации изображений и результатов такой фильтрации на предыдущем слое. </a:t>
            </a:r>
          </a:p>
          <a:p>
            <a:pPr marL="642938" lvl="3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Веса CNN</a:t>
            </a:r>
            <a:r>
              <a:rPr lang="en-US" sz="2400" dirty="0"/>
              <a:t> </a:t>
            </a:r>
            <a:r>
              <a:rPr lang="ru-RU" sz="2400" dirty="0"/>
              <a:t>одинаковы для каждой области изображения (</a:t>
            </a:r>
            <a:r>
              <a:rPr lang="en-US" sz="2400" dirty="0"/>
              <a:t>weights sharing)</a:t>
            </a:r>
            <a:r>
              <a:rPr lang="ru-RU" sz="2400" dirty="0"/>
              <a:t>.</a:t>
            </a:r>
          </a:p>
          <a:p>
            <a:pPr marL="1100138" lvl="3" indent="-185738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Результаты работы CNN слабо зависят от размера, расположения и </a:t>
            </a:r>
            <a:br>
              <a:rPr lang="ru-RU" sz="2400" dirty="0"/>
            </a:br>
            <a:r>
              <a:rPr lang="en-US" sz="2400" dirty="0" err="1"/>
              <a:t>от</a:t>
            </a:r>
            <a:r>
              <a:rPr lang="ru-RU" sz="2400" dirty="0" err="1"/>
              <a:t>носительного</a:t>
            </a:r>
            <a:r>
              <a:rPr lang="ru-RU" sz="2400" dirty="0"/>
              <a:t> положения объекта.</a:t>
            </a: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Объект может быть в разной части изображения</a:t>
            </a:r>
            <a:r>
              <a:rPr lang="en-US" sz="2400" dirty="0"/>
              <a:t> (</a:t>
            </a:r>
            <a:r>
              <a:rPr lang="en" sz="2400" dirty="0"/>
              <a:t>location invariant)</a:t>
            </a:r>
            <a:r>
              <a:rPr lang="ru-RU" sz="2400" dirty="0"/>
              <a:t>,</a:t>
            </a:r>
            <a:endParaRPr lang="en-US" sz="2400" dirty="0"/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Объект может быть разного размера</a:t>
            </a:r>
            <a:r>
              <a:rPr lang="en-US" sz="2400" dirty="0"/>
              <a:t> (</a:t>
            </a:r>
            <a:r>
              <a:rPr lang="en" sz="2400" dirty="0"/>
              <a:t>scale invariant)</a:t>
            </a:r>
            <a:r>
              <a:rPr lang="ru-RU" sz="2400" dirty="0"/>
              <a:t>, </a:t>
            </a:r>
            <a:endParaRPr lang="en-US" sz="2400" dirty="0"/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/>
              <a:t>Объект может быть </a:t>
            </a:r>
            <a:r>
              <a:rPr lang="ru-RU" sz="2400" dirty="0" err="1"/>
              <a:t>повер</a:t>
            </a:r>
            <a:r>
              <a:rPr lang="en-US" sz="2400" dirty="0" err="1"/>
              <a:t>н</a:t>
            </a:r>
            <a:r>
              <a:rPr lang="ru-RU" sz="2400" dirty="0" err="1"/>
              <a:t>ут</a:t>
            </a:r>
            <a:r>
              <a:rPr lang="ru-RU" sz="2400" dirty="0"/>
              <a:t> </a:t>
            </a:r>
            <a:r>
              <a:rPr lang="en-US" sz="2400" dirty="0"/>
              <a:t>(rotation invariant)</a:t>
            </a:r>
            <a:r>
              <a:rPr lang="ru-RU" sz="2400" dirty="0"/>
              <a:t> и т.д.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5E6D79-0656-A64B-9298-7D482525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88654" y="4534945"/>
            <a:ext cx="4166416" cy="2120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637748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</TotalTime>
  <Words>756</Words>
  <Application>Microsoft Office PowerPoint</Application>
  <PresentationFormat>Широкоэкранный</PresentationFormat>
  <Paragraphs>245</Paragraphs>
  <Slides>30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Cambria Math</vt:lpstr>
      <vt:lpstr>Georgia</vt:lpstr>
      <vt:lpstr>Mont SemiBold Italic</vt:lpstr>
      <vt:lpstr>NVIDIA Sans</vt:lpstr>
      <vt:lpstr>Times New Roman</vt:lpstr>
      <vt:lpstr>var(--jp-code-font-family)</vt:lpstr>
      <vt:lpstr>Verdana</vt:lpstr>
      <vt:lpstr>Тема Office</vt:lpstr>
      <vt:lpstr>Подходы построения нейронных сетей</vt:lpstr>
      <vt:lpstr>Презентация PowerPoint</vt:lpstr>
      <vt:lpstr>Презентация PowerPoint</vt:lpstr>
      <vt:lpstr>Структура  Нейронной Сети</vt:lpstr>
      <vt:lpstr>1-мерная сверточная нейронная сеть</vt:lpstr>
      <vt:lpstr>примеры</vt:lpstr>
      <vt:lpstr>1-мерная сверточная нейронная сеть</vt:lpstr>
      <vt:lpstr>Сверточная нейронная сеть (CNN) </vt:lpstr>
      <vt:lpstr>Сверточная нейронная сеть (CNN) </vt:lpstr>
      <vt:lpstr>Подходы к временным рядам DL</vt:lpstr>
      <vt:lpstr>Подходы к временным рядам DL</vt:lpstr>
      <vt:lpstr>Рекуррентные нейронные сети</vt:lpstr>
      <vt:lpstr>Рекуррентные нейронные сети</vt:lpstr>
      <vt:lpstr>Простая рекуррентная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</vt:lpstr>
      <vt:lpstr>Рекуррентные нейронные сети. </vt:lpstr>
      <vt:lpstr>Рекуррентные нейронные сети. </vt:lpstr>
      <vt:lpstr>Сети на основе внимания</vt:lpstr>
      <vt:lpstr>Сеть с вниманием. Многоголовое внимание</vt:lpstr>
      <vt:lpstr>Сеть с вниманием. Блок трансформатора</vt:lpstr>
      <vt:lpstr>Подход с учителем</vt:lpstr>
      <vt:lpstr>Подход с учителем</vt:lpstr>
      <vt:lpstr>Где работать с моделями</vt:lpstr>
      <vt:lpstr>Где работать с моделями</vt:lpstr>
      <vt:lpstr>Где работать с моделями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нейронных сетей</dc:title>
  <dc:creator>Ронкин Михаил Владимирович</dc:creator>
  <cp:lastModifiedBy>Ронкин Михаил Владимирович</cp:lastModifiedBy>
  <cp:revision>58</cp:revision>
  <dcterms:created xsi:type="dcterms:W3CDTF">2024-07-09T13:14:28Z</dcterms:created>
  <dcterms:modified xsi:type="dcterms:W3CDTF">2025-01-09T11:22:26Z</dcterms:modified>
</cp:coreProperties>
</file>